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58" r:id="rId4"/>
    <p:sldId id="259" r:id="rId5"/>
    <p:sldId id="267" r:id="rId6"/>
    <p:sldId id="269" r:id="rId7"/>
    <p:sldId id="270" r:id="rId8"/>
    <p:sldId id="271" r:id="rId9"/>
    <p:sldId id="274" r:id="rId10"/>
    <p:sldId id="272" r:id="rId11"/>
    <p:sldId id="262" r:id="rId12"/>
    <p:sldId id="260" r:id="rId13"/>
    <p:sldId id="277" r:id="rId14"/>
    <p:sldId id="268" r:id="rId15"/>
    <p:sldId id="261" r:id="rId16"/>
    <p:sldId id="263" r:id="rId17"/>
    <p:sldId id="264" r:id="rId18"/>
    <p:sldId id="273" r:id="rId19"/>
    <p:sldId id="275" r:id="rId20"/>
    <p:sldId id="265" r:id="rId21"/>
    <p:sldId id="276" r:id="rId22"/>
    <p:sldId id="26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E7DE4471-ACE5-46BA-B469-48E28A0D6CDB}">
          <p14:sldIdLst>
            <p14:sldId id="256"/>
            <p14:sldId id="257"/>
            <p14:sldId id="258"/>
            <p14:sldId id="259"/>
            <p14:sldId id="267"/>
            <p14:sldId id="269"/>
            <p14:sldId id="270"/>
            <p14:sldId id="271"/>
            <p14:sldId id="274"/>
            <p14:sldId id="272"/>
            <p14:sldId id="262"/>
            <p14:sldId id="260"/>
            <p14:sldId id="277"/>
            <p14:sldId id="268"/>
            <p14:sldId id="261"/>
            <p14:sldId id="263"/>
            <p14:sldId id="264"/>
            <p14:sldId id="273"/>
            <p14:sldId id="275"/>
            <p14:sldId id="265"/>
            <p14:sldId id="276"/>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401" autoAdjust="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93818F-042A-4B42-B8FD-5B946EA5B543}" type="datetimeFigureOut">
              <a:rPr kumimoji="1" lang="ja-JP" altLang="en-US" smtClean="0"/>
              <a:t>2026/1/15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8ADEC3-5AB2-4F40-82A0-00C308A7A404}" type="slidenum">
              <a:rPr kumimoji="1" lang="ja-JP" altLang="en-US" smtClean="0"/>
              <a:t>‹#›</a:t>
            </a:fld>
            <a:endParaRPr kumimoji="1" lang="ja-JP" altLang="en-US"/>
          </a:p>
        </p:txBody>
      </p:sp>
    </p:spTree>
    <p:extLst>
      <p:ext uri="{BB962C8B-B14F-4D97-AF65-F5344CB8AC3E}">
        <p14:creationId xmlns:p14="http://schemas.microsoft.com/office/powerpoint/2010/main" val="124029043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円環ウォーズは</a:t>
            </a:r>
            <a:r>
              <a:rPr kumimoji="1" lang="en-US" altLang="ja-JP" dirty="0"/>
              <a:t>365</a:t>
            </a:r>
            <a:r>
              <a:rPr kumimoji="1" lang="ja-JP" altLang="en-US" dirty="0"/>
              <a:t>度対応のシューティングゲームです。</a:t>
            </a:r>
          </a:p>
          <a:p>
            <a:r>
              <a:rPr kumimoji="1" lang="ja-JP" altLang="en-US" dirty="0"/>
              <a:t>初めのコード作成の時点でゲームシステムは完成していましたが、</a:t>
            </a:r>
          </a:p>
          <a:p>
            <a:r>
              <a:rPr kumimoji="1" lang="ja-JP" altLang="en-US" dirty="0"/>
              <a:t>敵の出現頻度、自機の球の発射速度など、</a:t>
            </a:r>
          </a:p>
          <a:p>
            <a:r>
              <a:rPr kumimoji="1" lang="ja-JP" altLang="en-US" dirty="0"/>
              <a:t>ユーザビリティの点では細かく調整が必要になり、</a:t>
            </a:r>
          </a:p>
          <a:p>
            <a:r>
              <a:rPr kumimoji="1" lang="ja-JP" altLang="en-US" dirty="0"/>
              <a:t>何度も指示を出してリテイクをしました。</a:t>
            </a:r>
          </a:p>
          <a:p>
            <a:endParaRPr kumimoji="1" lang="ja-JP" altLang="en-US" dirty="0"/>
          </a:p>
          <a:p>
            <a:r>
              <a:rPr kumimoji="1" lang="ja-JP" altLang="en-US" dirty="0"/>
              <a:t>また、単調にならないように、</a:t>
            </a:r>
          </a:p>
          <a:p>
            <a:r>
              <a:rPr kumimoji="1" lang="ja-JP" altLang="en-US" dirty="0"/>
              <a:t>秒数経過で敵の出現数を増やしたり、</a:t>
            </a:r>
            <a:endParaRPr kumimoji="1" lang="en-US" altLang="ja-JP" dirty="0"/>
          </a:p>
          <a:p>
            <a:r>
              <a:rPr kumimoji="1" lang="ja-JP" altLang="en-US" dirty="0"/>
              <a:t>敵の種類を増やしたりすることに力をいれました。</a:t>
            </a:r>
          </a:p>
        </p:txBody>
      </p:sp>
      <p:sp>
        <p:nvSpPr>
          <p:cNvPr id="4" name="スライド番号プレースホルダー 3"/>
          <p:cNvSpPr>
            <a:spLocks noGrp="1"/>
          </p:cNvSpPr>
          <p:nvPr>
            <p:ph type="sldNum" sz="quarter" idx="5"/>
          </p:nvPr>
        </p:nvSpPr>
        <p:spPr/>
        <p:txBody>
          <a:bodyPr/>
          <a:lstStyle/>
          <a:p>
            <a:fld id="{938ADEC3-5AB2-4F40-82A0-00C308A7A404}" type="slidenum">
              <a:rPr kumimoji="1" lang="ja-JP" altLang="en-US" smtClean="0"/>
              <a:t>12</a:t>
            </a:fld>
            <a:endParaRPr kumimoji="1" lang="ja-JP" altLang="en-US"/>
          </a:p>
        </p:txBody>
      </p:sp>
    </p:spTree>
    <p:extLst>
      <p:ext uri="{BB962C8B-B14F-4D97-AF65-F5344CB8AC3E}">
        <p14:creationId xmlns:p14="http://schemas.microsoft.com/office/powerpoint/2010/main" val="725796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無料使用の制限で新しいタブを使用して作成する必要ができた際に、</a:t>
            </a:r>
          </a:p>
          <a:p>
            <a:r>
              <a:rPr kumimoji="1" lang="ja-JP" altLang="en-US" dirty="0"/>
              <a:t>コードを貼り付けたら、数秒でコードの構造を理解して評価してくれました。</a:t>
            </a:r>
          </a:p>
          <a:p>
            <a:r>
              <a:rPr kumimoji="1" lang="ja-JP" altLang="en-US" dirty="0"/>
              <a:t>すぐにコードを出せるということはその逆も当然可能ということです。</a:t>
            </a:r>
          </a:p>
          <a:p>
            <a:r>
              <a:rPr kumimoji="1" lang="ja-JP" altLang="en-US" dirty="0"/>
              <a:t>コード作成の勉強にも非常に役立ちそうです。</a:t>
            </a:r>
          </a:p>
          <a:p>
            <a:r>
              <a:rPr kumimoji="1" lang="ja-JP" altLang="en-US" dirty="0"/>
              <a:t>改めて</a:t>
            </a:r>
            <a:r>
              <a:rPr kumimoji="1" lang="en-US" altLang="ja-JP" dirty="0"/>
              <a:t>AI</a:t>
            </a:r>
            <a:r>
              <a:rPr kumimoji="1" lang="ja-JP" altLang="en-US" dirty="0"/>
              <a:t>の可能性と凄さを感じました。</a:t>
            </a:r>
          </a:p>
        </p:txBody>
      </p:sp>
      <p:sp>
        <p:nvSpPr>
          <p:cNvPr id="4" name="スライド番号プレースホルダー 3"/>
          <p:cNvSpPr>
            <a:spLocks noGrp="1"/>
          </p:cNvSpPr>
          <p:nvPr>
            <p:ph type="sldNum" sz="quarter" idx="5"/>
          </p:nvPr>
        </p:nvSpPr>
        <p:spPr/>
        <p:txBody>
          <a:bodyPr/>
          <a:lstStyle/>
          <a:p>
            <a:fld id="{938ADEC3-5AB2-4F40-82A0-00C308A7A404}" type="slidenum">
              <a:rPr kumimoji="1" lang="ja-JP" altLang="en-US" smtClean="0"/>
              <a:t>13</a:t>
            </a:fld>
            <a:endParaRPr kumimoji="1" lang="ja-JP" altLang="en-US"/>
          </a:p>
        </p:txBody>
      </p:sp>
    </p:spTree>
    <p:extLst>
      <p:ext uri="{BB962C8B-B14F-4D97-AF65-F5344CB8AC3E}">
        <p14:creationId xmlns:p14="http://schemas.microsoft.com/office/powerpoint/2010/main" val="3154363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907249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1030719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22318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759195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63428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2791128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20415317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3884977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4157471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2883793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1819509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1682543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3801434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337023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3306520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2188D5C-25EC-40E5-A52E-F548BAA8643B}" type="datetimeFigureOut">
              <a:rPr kumimoji="1" lang="ja-JP" altLang="en-US" smtClean="0"/>
              <a:t>2026/1/15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4050915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2188D5C-25EC-40E5-A52E-F548BAA8643B}" type="datetimeFigureOut">
              <a:rPr kumimoji="1" lang="ja-JP" altLang="en-US" smtClean="0"/>
              <a:t>2026/1/15</a:t>
            </a:fld>
            <a:endParaRPr kumimoji="1" lang="ja-JP"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2B1A77A-BEAA-4B00-98D0-A3C0E4FE1FD0}" type="slidenum">
              <a:rPr kumimoji="1" lang="ja-JP" altLang="en-US" smtClean="0"/>
              <a:t>‹#›</a:t>
            </a:fld>
            <a:endParaRPr kumimoji="1" lang="ja-JP" altLang="en-US"/>
          </a:p>
        </p:txBody>
      </p:sp>
    </p:spTree>
    <p:extLst>
      <p:ext uri="{BB962C8B-B14F-4D97-AF65-F5344CB8AC3E}">
        <p14:creationId xmlns:p14="http://schemas.microsoft.com/office/powerpoint/2010/main" val="372112682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9341D3-6EF9-C1FD-8C39-95B40D3C990C}"/>
              </a:ext>
            </a:extLst>
          </p:cNvPr>
          <p:cNvSpPr>
            <a:spLocks noGrp="1"/>
          </p:cNvSpPr>
          <p:nvPr>
            <p:ph type="ctrTitle"/>
          </p:nvPr>
        </p:nvSpPr>
        <p:spPr>
          <a:xfrm>
            <a:off x="-1565207" y="2024565"/>
            <a:ext cx="8288032" cy="1096316"/>
          </a:xfrm>
        </p:spPr>
        <p:txBody>
          <a:bodyPr>
            <a:normAutofit/>
          </a:bodyPr>
          <a:lstStyle/>
          <a:p>
            <a:pPr algn="ctr"/>
            <a:r>
              <a:rPr kumimoji="1" lang="ja-JP" altLang="en-US" sz="4800" dirty="0"/>
              <a:t>ゲーム制作</a:t>
            </a:r>
          </a:p>
        </p:txBody>
      </p:sp>
      <p:sp>
        <p:nvSpPr>
          <p:cNvPr id="3" name="字幕 2">
            <a:extLst>
              <a:ext uri="{FF2B5EF4-FFF2-40B4-BE49-F238E27FC236}">
                <a16:creationId xmlns:a16="http://schemas.microsoft.com/office/drawing/2014/main" id="{29C89B4A-853E-DBE9-DF0C-9320542B4FDA}"/>
              </a:ext>
            </a:extLst>
          </p:cNvPr>
          <p:cNvSpPr>
            <a:spLocks noGrp="1"/>
          </p:cNvSpPr>
          <p:nvPr>
            <p:ph type="subTitle" idx="1"/>
          </p:nvPr>
        </p:nvSpPr>
        <p:spPr>
          <a:xfrm>
            <a:off x="-541079" y="3550825"/>
            <a:ext cx="8288032" cy="469122"/>
          </a:xfrm>
        </p:spPr>
        <p:txBody>
          <a:bodyPr>
            <a:normAutofit/>
          </a:bodyPr>
          <a:lstStyle/>
          <a:p>
            <a:pPr algn="ctr"/>
            <a:r>
              <a:rPr lang="ja-JP" altLang="en-US" dirty="0"/>
              <a:t>～</a:t>
            </a:r>
            <a:r>
              <a:rPr lang="en-US" altLang="ja-JP" dirty="0"/>
              <a:t>created by AI</a:t>
            </a:r>
            <a:r>
              <a:rPr lang="ja-JP" altLang="en-US" dirty="0"/>
              <a:t>太郎～</a:t>
            </a:r>
            <a:r>
              <a:rPr lang="en-US" altLang="ja-JP" dirty="0"/>
              <a:t> </a:t>
            </a:r>
            <a:endParaRPr kumimoji="1" lang="ja-JP" altLang="en-US" dirty="0"/>
          </a:p>
        </p:txBody>
      </p:sp>
      <p:pic>
        <p:nvPicPr>
          <p:cNvPr id="6" name="図 5" descr="テキスト&#10;&#10;AI 生成コンテンツは誤りを含む可能性があります。">
            <a:extLst>
              <a:ext uri="{FF2B5EF4-FFF2-40B4-BE49-F238E27FC236}">
                <a16:creationId xmlns:a16="http://schemas.microsoft.com/office/drawing/2014/main" id="{508288AE-3B35-2257-44A7-C4F5F69AEB60}"/>
              </a:ext>
            </a:extLst>
          </p:cNvPr>
          <p:cNvPicPr>
            <a:picLocks noChangeAspect="1"/>
          </p:cNvPicPr>
          <p:nvPr/>
        </p:nvPicPr>
        <p:blipFill>
          <a:blip r:embed="rId2"/>
          <a:stretch>
            <a:fillRect/>
          </a:stretch>
        </p:blipFill>
        <p:spPr>
          <a:xfrm>
            <a:off x="936958" y="4019947"/>
            <a:ext cx="8222372" cy="2269036"/>
          </a:xfrm>
          <a:prstGeom prst="rect">
            <a:avLst/>
          </a:prstGeom>
        </p:spPr>
      </p:pic>
    </p:spTree>
    <p:extLst>
      <p:ext uri="{BB962C8B-B14F-4D97-AF65-F5344CB8AC3E}">
        <p14:creationId xmlns:p14="http://schemas.microsoft.com/office/powerpoint/2010/main" val="2177642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2F1B4B-5232-8B78-F06D-A36895F4DE16}"/>
              </a:ext>
            </a:extLst>
          </p:cNvPr>
          <p:cNvSpPr>
            <a:spLocks noGrp="1"/>
          </p:cNvSpPr>
          <p:nvPr>
            <p:ph type="title"/>
          </p:nvPr>
        </p:nvSpPr>
        <p:spPr/>
        <p:txBody>
          <a:bodyPr/>
          <a:lstStyle/>
          <a:p>
            <a:endParaRPr kumimoji="1" lang="ja-JP" altLang="en-US"/>
          </a:p>
        </p:txBody>
      </p:sp>
      <p:pic>
        <p:nvPicPr>
          <p:cNvPr id="5" name="コンテンツ プレースホルダー 4" descr="テキスト&#10;&#10;AI 生成コンテンツは誤りを含む可能性があります。">
            <a:extLst>
              <a:ext uri="{FF2B5EF4-FFF2-40B4-BE49-F238E27FC236}">
                <a16:creationId xmlns:a16="http://schemas.microsoft.com/office/drawing/2014/main" id="{5850B655-9C5E-63C0-C1A9-EBED29B563AD}"/>
              </a:ext>
            </a:extLst>
          </p:cNvPr>
          <p:cNvPicPr>
            <a:picLocks noGrp="1" noChangeAspect="1"/>
          </p:cNvPicPr>
          <p:nvPr>
            <p:ph idx="1"/>
          </p:nvPr>
        </p:nvPicPr>
        <p:blipFill>
          <a:blip r:embed="rId2"/>
          <a:stretch>
            <a:fillRect/>
          </a:stretch>
        </p:blipFill>
        <p:spPr>
          <a:xfrm>
            <a:off x="677334" y="457200"/>
            <a:ext cx="8199419" cy="5791199"/>
          </a:xfrm>
          <a:prstGeom prst="rect">
            <a:avLst/>
          </a:prstGeom>
        </p:spPr>
      </p:pic>
    </p:spTree>
    <p:extLst>
      <p:ext uri="{BB962C8B-B14F-4D97-AF65-F5344CB8AC3E}">
        <p14:creationId xmlns:p14="http://schemas.microsoft.com/office/powerpoint/2010/main" val="1595220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FD2613-A239-49FA-BAB5-023AEB6BD286}"/>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AD5D7ED6-DAD5-4FD2-987C-44EDCFA82CE7}"/>
              </a:ext>
            </a:extLst>
          </p:cNvPr>
          <p:cNvSpPr>
            <a:spLocks noGrp="1"/>
          </p:cNvSpPr>
          <p:nvPr>
            <p:ph idx="1"/>
          </p:nvPr>
        </p:nvSpPr>
        <p:spPr>
          <a:xfrm>
            <a:off x="2078011" y="3060153"/>
            <a:ext cx="8035977" cy="737693"/>
          </a:xfrm>
        </p:spPr>
        <p:txBody>
          <a:bodyPr>
            <a:normAutofit fontScale="92500" lnSpcReduction="10000"/>
          </a:bodyPr>
          <a:lstStyle/>
          <a:p>
            <a:r>
              <a:rPr kumimoji="1" lang="ja-JP" altLang="en-US" sz="4800" dirty="0"/>
              <a:t>実際にプレイしてみます！</a:t>
            </a:r>
          </a:p>
        </p:txBody>
      </p:sp>
      <p:sp>
        <p:nvSpPr>
          <p:cNvPr id="5" name="テキスト ボックス 4">
            <a:extLst>
              <a:ext uri="{FF2B5EF4-FFF2-40B4-BE49-F238E27FC236}">
                <a16:creationId xmlns:a16="http://schemas.microsoft.com/office/drawing/2014/main" id="{D027CE02-6B62-5083-3CD1-24DD351DC1AB}"/>
              </a:ext>
            </a:extLst>
          </p:cNvPr>
          <p:cNvSpPr txBox="1"/>
          <p:nvPr/>
        </p:nvSpPr>
        <p:spPr>
          <a:xfrm>
            <a:off x="2756916" y="4483346"/>
            <a:ext cx="6099048" cy="369332"/>
          </a:xfrm>
          <a:prstGeom prst="rect">
            <a:avLst/>
          </a:prstGeom>
          <a:noFill/>
        </p:spPr>
        <p:txBody>
          <a:bodyPr wrap="square">
            <a:spAutoFit/>
          </a:bodyPr>
          <a:lstStyle/>
          <a:p>
            <a:r>
              <a:rPr lang="en-US" altLang="ja-JP" dirty="0"/>
              <a:t>"C:\Users\20554\Downloads\gravity-game9.html"</a:t>
            </a:r>
            <a:endParaRPr kumimoji="1" lang="ja-JP" altLang="en-US" dirty="0"/>
          </a:p>
        </p:txBody>
      </p:sp>
    </p:spTree>
    <p:extLst>
      <p:ext uri="{BB962C8B-B14F-4D97-AF65-F5344CB8AC3E}">
        <p14:creationId xmlns:p14="http://schemas.microsoft.com/office/powerpoint/2010/main" val="3808719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333AC2-9235-19C4-8D11-4A8652FF86FA}"/>
              </a:ext>
            </a:extLst>
          </p:cNvPr>
          <p:cNvSpPr>
            <a:spLocks noGrp="1"/>
          </p:cNvSpPr>
          <p:nvPr>
            <p:ph type="title"/>
          </p:nvPr>
        </p:nvSpPr>
        <p:spPr/>
        <p:txBody>
          <a:bodyPr>
            <a:normAutofit/>
          </a:bodyPr>
          <a:lstStyle/>
          <a:p>
            <a:r>
              <a:rPr kumimoji="1" lang="ja-JP" altLang="en-US" sz="4000" dirty="0"/>
              <a:t>ゲーム紹介２　円環ウォーズ</a:t>
            </a:r>
          </a:p>
        </p:txBody>
      </p:sp>
      <p:pic>
        <p:nvPicPr>
          <p:cNvPr id="4" name="図 3" descr="夜空に浮かぶ月の絵">
            <a:extLst>
              <a:ext uri="{FF2B5EF4-FFF2-40B4-BE49-F238E27FC236}">
                <a16:creationId xmlns:a16="http://schemas.microsoft.com/office/drawing/2014/main" id="{20EF7A0F-3131-49D0-19FB-EE228B5B4E8A}"/>
              </a:ext>
            </a:extLst>
          </p:cNvPr>
          <p:cNvPicPr>
            <a:picLocks noChangeAspect="1"/>
          </p:cNvPicPr>
          <p:nvPr/>
        </p:nvPicPr>
        <p:blipFill>
          <a:blip r:embed="rId3"/>
          <a:stretch>
            <a:fillRect/>
          </a:stretch>
        </p:blipFill>
        <p:spPr>
          <a:xfrm>
            <a:off x="228600" y="1597234"/>
            <a:ext cx="9705975" cy="4965491"/>
          </a:xfrm>
          <a:prstGeom prst="rect">
            <a:avLst/>
          </a:prstGeom>
        </p:spPr>
      </p:pic>
    </p:spTree>
    <p:extLst>
      <p:ext uri="{BB962C8B-B14F-4D97-AF65-F5344CB8AC3E}">
        <p14:creationId xmlns:p14="http://schemas.microsoft.com/office/powerpoint/2010/main" val="1627911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descr="テキスト&#10;&#10;AI 生成コンテンツは誤りを含む可能性があります。">
            <a:extLst>
              <a:ext uri="{FF2B5EF4-FFF2-40B4-BE49-F238E27FC236}">
                <a16:creationId xmlns:a16="http://schemas.microsoft.com/office/drawing/2014/main" id="{83E4D83E-6C3E-2112-E712-EC5F9158151C}"/>
              </a:ext>
            </a:extLst>
          </p:cNvPr>
          <p:cNvPicPr>
            <a:picLocks noGrp="1" noChangeAspect="1"/>
          </p:cNvPicPr>
          <p:nvPr>
            <p:ph idx="1"/>
          </p:nvPr>
        </p:nvPicPr>
        <p:blipFill>
          <a:blip r:embed="rId3"/>
          <a:stretch>
            <a:fillRect/>
          </a:stretch>
        </p:blipFill>
        <p:spPr>
          <a:xfrm>
            <a:off x="5725866" y="2182360"/>
            <a:ext cx="5771964" cy="3881437"/>
          </a:xfrm>
          <a:prstGeom prst="rect">
            <a:avLst/>
          </a:prstGeom>
        </p:spPr>
      </p:pic>
      <p:pic>
        <p:nvPicPr>
          <p:cNvPr id="5" name="コンテンツ プレースホルダー 4" descr="テキスト&#10;&#10;AI 生成コンテンツは誤りを含む可能性があります。">
            <a:extLst>
              <a:ext uri="{FF2B5EF4-FFF2-40B4-BE49-F238E27FC236}">
                <a16:creationId xmlns:a16="http://schemas.microsoft.com/office/drawing/2014/main" id="{3F03F9B5-E6DD-CB76-4D27-3AAC6DCF4103}"/>
              </a:ext>
            </a:extLst>
          </p:cNvPr>
          <p:cNvPicPr>
            <a:picLocks noChangeAspect="1"/>
          </p:cNvPicPr>
          <p:nvPr/>
        </p:nvPicPr>
        <p:blipFill>
          <a:blip r:embed="rId4"/>
          <a:stretch>
            <a:fillRect/>
          </a:stretch>
        </p:blipFill>
        <p:spPr>
          <a:xfrm>
            <a:off x="926319" y="2182360"/>
            <a:ext cx="4299721" cy="3881437"/>
          </a:xfrm>
          <a:prstGeom prst="rect">
            <a:avLst/>
          </a:prstGeom>
        </p:spPr>
      </p:pic>
      <p:sp>
        <p:nvSpPr>
          <p:cNvPr id="6" name="テキスト ボックス 5">
            <a:extLst>
              <a:ext uri="{FF2B5EF4-FFF2-40B4-BE49-F238E27FC236}">
                <a16:creationId xmlns:a16="http://schemas.microsoft.com/office/drawing/2014/main" id="{C24715A1-B3FE-A466-2F42-5D18C5BD4F50}"/>
              </a:ext>
            </a:extLst>
          </p:cNvPr>
          <p:cNvSpPr txBox="1"/>
          <p:nvPr/>
        </p:nvSpPr>
        <p:spPr>
          <a:xfrm>
            <a:off x="846064" y="1169904"/>
            <a:ext cx="8759952" cy="369332"/>
          </a:xfrm>
          <a:prstGeom prst="rect">
            <a:avLst/>
          </a:prstGeom>
          <a:noFill/>
        </p:spPr>
        <p:txBody>
          <a:bodyPr wrap="square" rtlCol="0">
            <a:spAutoFit/>
          </a:bodyPr>
          <a:lstStyle/>
          <a:p>
            <a:r>
              <a:rPr kumimoji="1" lang="ja-JP" altLang="en-US" dirty="0"/>
              <a:t>コードを新しいチャットにペーストしたら、なんとレビューしてくれた！！！！！</a:t>
            </a:r>
          </a:p>
        </p:txBody>
      </p:sp>
      <p:sp>
        <p:nvSpPr>
          <p:cNvPr id="7" name="矢印: 右 6">
            <a:extLst>
              <a:ext uri="{FF2B5EF4-FFF2-40B4-BE49-F238E27FC236}">
                <a16:creationId xmlns:a16="http://schemas.microsoft.com/office/drawing/2014/main" id="{791FE6B3-B30C-F69D-6D68-280E21CC32B8}"/>
              </a:ext>
            </a:extLst>
          </p:cNvPr>
          <p:cNvSpPr/>
          <p:nvPr/>
        </p:nvSpPr>
        <p:spPr>
          <a:xfrm>
            <a:off x="5294376" y="3867912"/>
            <a:ext cx="431490" cy="365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15079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31656B-AA6E-7CA5-CE69-1E19F6A49E32}"/>
            </a:ext>
          </a:extLst>
        </p:cNvPr>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9B80575-C3A6-8483-A4EC-C39DA347AC60}"/>
              </a:ext>
            </a:extLst>
          </p:cNvPr>
          <p:cNvSpPr>
            <a:spLocks noGrp="1"/>
          </p:cNvSpPr>
          <p:nvPr>
            <p:ph idx="1"/>
          </p:nvPr>
        </p:nvSpPr>
        <p:spPr>
          <a:xfrm>
            <a:off x="2078011" y="3060153"/>
            <a:ext cx="8035977" cy="737693"/>
          </a:xfrm>
        </p:spPr>
        <p:txBody>
          <a:bodyPr>
            <a:normAutofit fontScale="92500" lnSpcReduction="10000"/>
          </a:bodyPr>
          <a:lstStyle/>
          <a:p>
            <a:r>
              <a:rPr kumimoji="1" lang="ja-JP" altLang="en-US" sz="4800" dirty="0"/>
              <a:t>実際にプレイしてみます！</a:t>
            </a:r>
          </a:p>
        </p:txBody>
      </p:sp>
    </p:spTree>
    <p:extLst>
      <p:ext uri="{BB962C8B-B14F-4D97-AF65-F5344CB8AC3E}">
        <p14:creationId xmlns:p14="http://schemas.microsoft.com/office/powerpoint/2010/main" val="1088208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0B1484-C959-C686-0947-4F971D06CA1A}"/>
              </a:ext>
            </a:extLst>
          </p:cNvPr>
          <p:cNvSpPr>
            <a:spLocks noGrp="1"/>
          </p:cNvSpPr>
          <p:nvPr>
            <p:ph type="title"/>
          </p:nvPr>
        </p:nvSpPr>
        <p:spPr/>
        <p:txBody>
          <a:bodyPr>
            <a:normAutofit/>
          </a:bodyPr>
          <a:lstStyle/>
          <a:p>
            <a:r>
              <a:rPr kumimoji="1" lang="ja-JP" altLang="en-US" sz="4000" dirty="0"/>
              <a:t>ゲーム紹介３</a:t>
            </a:r>
          </a:p>
        </p:txBody>
      </p:sp>
      <p:sp>
        <p:nvSpPr>
          <p:cNvPr id="3" name="コンテンツ プレースホルダー 2">
            <a:extLst>
              <a:ext uri="{FF2B5EF4-FFF2-40B4-BE49-F238E27FC236}">
                <a16:creationId xmlns:a16="http://schemas.microsoft.com/office/drawing/2014/main" id="{9E0A7892-DEE7-1055-F8FC-E982D673A7A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208994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B9B069-361B-53FB-3102-5AC69ACC73CA}"/>
              </a:ext>
            </a:extLst>
          </p:cNvPr>
          <p:cNvSpPr>
            <a:spLocks noGrp="1"/>
          </p:cNvSpPr>
          <p:nvPr>
            <p:ph type="title"/>
          </p:nvPr>
        </p:nvSpPr>
        <p:spPr/>
        <p:txBody>
          <a:bodyPr>
            <a:normAutofit/>
          </a:bodyPr>
          <a:lstStyle/>
          <a:p>
            <a:r>
              <a:rPr kumimoji="1" lang="en-US" altLang="ja-JP" sz="4000" dirty="0"/>
              <a:t>AI</a:t>
            </a:r>
            <a:r>
              <a:rPr lang="ja-JP" altLang="en-US" sz="4000" dirty="0"/>
              <a:t>使用の所感</a:t>
            </a:r>
            <a:endParaRPr kumimoji="1" lang="ja-JP" altLang="en-US" sz="4000" dirty="0"/>
          </a:p>
        </p:txBody>
      </p:sp>
      <p:sp>
        <p:nvSpPr>
          <p:cNvPr id="3" name="コンテンツ プレースホルダー 2">
            <a:extLst>
              <a:ext uri="{FF2B5EF4-FFF2-40B4-BE49-F238E27FC236}">
                <a16:creationId xmlns:a16="http://schemas.microsoft.com/office/drawing/2014/main" id="{A37B40F9-A472-DE4C-606D-14DCEB1CC46D}"/>
              </a:ext>
            </a:extLst>
          </p:cNvPr>
          <p:cNvSpPr>
            <a:spLocks noGrp="1"/>
          </p:cNvSpPr>
          <p:nvPr>
            <p:ph idx="1"/>
          </p:nvPr>
        </p:nvSpPr>
        <p:spPr/>
        <p:txBody>
          <a:bodyPr/>
          <a:lstStyle/>
          <a:p>
            <a:r>
              <a:rPr lang="ja-JP" altLang="en-US" dirty="0"/>
              <a:t>はじめ</a:t>
            </a:r>
            <a:r>
              <a:rPr kumimoji="1" lang="ja-JP" altLang="en-US" dirty="0"/>
              <a:t>は・・・　具体的な指示が出せなかった・・・　</a:t>
            </a:r>
          </a:p>
        </p:txBody>
      </p:sp>
      <p:pic>
        <p:nvPicPr>
          <p:cNvPr id="5" name="図 4" descr="テキスト&#10;&#10;AI 生成コンテンツは誤りを含む可能性があります。">
            <a:extLst>
              <a:ext uri="{FF2B5EF4-FFF2-40B4-BE49-F238E27FC236}">
                <a16:creationId xmlns:a16="http://schemas.microsoft.com/office/drawing/2014/main" id="{6D2825B7-18CE-ABD4-75AA-BF3054F9A478}"/>
              </a:ext>
            </a:extLst>
          </p:cNvPr>
          <p:cNvPicPr>
            <a:picLocks noChangeAspect="1"/>
          </p:cNvPicPr>
          <p:nvPr/>
        </p:nvPicPr>
        <p:blipFill>
          <a:blip r:embed="rId2"/>
          <a:stretch>
            <a:fillRect/>
          </a:stretch>
        </p:blipFill>
        <p:spPr>
          <a:xfrm>
            <a:off x="1429921" y="2819106"/>
            <a:ext cx="7372729" cy="2933851"/>
          </a:xfrm>
          <a:prstGeom prst="rect">
            <a:avLst/>
          </a:prstGeom>
        </p:spPr>
      </p:pic>
    </p:spTree>
    <p:extLst>
      <p:ext uri="{BB962C8B-B14F-4D97-AF65-F5344CB8AC3E}">
        <p14:creationId xmlns:p14="http://schemas.microsoft.com/office/powerpoint/2010/main" val="3118291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7A50AFF-570F-9534-12F5-776CC8CDE14E}"/>
              </a:ext>
            </a:extLst>
          </p:cNvPr>
          <p:cNvSpPr>
            <a:spLocks noGrp="1"/>
          </p:cNvSpPr>
          <p:nvPr>
            <p:ph idx="1"/>
          </p:nvPr>
        </p:nvSpPr>
        <p:spPr>
          <a:xfrm>
            <a:off x="702158" y="872026"/>
            <a:ext cx="8596668" cy="3880773"/>
          </a:xfrm>
        </p:spPr>
        <p:txBody>
          <a:bodyPr/>
          <a:lstStyle/>
          <a:p>
            <a:r>
              <a:rPr kumimoji="1" lang="ja-JP" altLang="en-US" dirty="0"/>
              <a:t>いまは・・・　具体的な指示が出せるようになったのでは！</a:t>
            </a:r>
          </a:p>
        </p:txBody>
      </p:sp>
      <p:pic>
        <p:nvPicPr>
          <p:cNvPr id="6" name="図 5" descr="テキスト&#10;&#10;AI 生成コンテンツは誤りを含む可能性があります。">
            <a:extLst>
              <a:ext uri="{FF2B5EF4-FFF2-40B4-BE49-F238E27FC236}">
                <a16:creationId xmlns:a16="http://schemas.microsoft.com/office/drawing/2014/main" id="{E17EDE4A-765C-EEF5-2EF8-7F5772E3E2EC}"/>
              </a:ext>
            </a:extLst>
          </p:cNvPr>
          <p:cNvPicPr>
            <a:picLocks noChangeAspect="1"/>
          </p:cNvPicPr>
          <p:nvPr/>
        </p:nvPicPr>
        <p:blipFill>
          <a:blip r:embed="rId2"/>
          <a:stretch>
            <a:fillRect/>
          </a:stretch>
        </p:blipFill>
        <p:spPr>
          <a:xfrm>
            <a:off x="1271015" y="1650392"/>
            <a:ext cx="6821425" cy="4756222"/>
          </a:xfrm>
          <a:prstGeom prst="rect">
            <a:avLst/>
          </a:prstGeom>
        </p:spPr>
      </p:pic>
    </p:spTree>
    <p:extLst>
      <p:ext uri="{BB962C8B-B14F-4D97-AF65-F5344CB8AC3E}">
        <p14:creationId xmlns:p14="http://schemas.microsoft.com/office/powerpoint/2010/main" val="2851269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A5AB1E-2CE0-26FE-0CF4-CC28F99D2951}"/>
              </a:ext>
            </a:extLst>
          </p:cNvPr>
          <p:cNvSpPr>
            <a:spLocks noGrp="1"/>
          </p:cNvSpPr>
          <p:nvPr>
            <p:ph type="title"/>
          </p:nvPr>
        </p:nvSpPr>
        <p:spPr>
          <a:xfrm>
            <a:off x="675065" y="609600"/>
            <a:ext cx="2930518" cy="1320800"/>
          </a:xfrm>
        </p:spPr>
        <p:txBody>
          <a:bodyPr anchor="ctr">
            <a:normAutofit/>
          </a:bodyPr>
          <a:lstStyle/>
          <a:p>
            <a:endParaRPr kumimoji="1" lang="ja-JP" altLang="en-US"/>
          </a:p>
        </p:txBody>
      </p:sp>
      <p:sp>
        <p:nvSpPr>
          <p:cNvPr id="10" name="Content Placeholder 9">
            <a:extLst>
              <a:ext uri="{FF2B5EF4-FFF2-40B4-BE49-F238E27FC236}">
                <a16:creationId xmlns:a16="http://schemas.microsoft.com/office/drawing/2014/main" id="{2779BE14-4EC3-C975-7BC4-350D73748270}"/>
              </a:ext>
            </a:extLst>
          </p:cNvPr>
          <p:cNvSpPr>
            <a:spLocks noGrp="1"/>
          </p:cNvSpPr>
          <p:nvPr>
            <p:ph idx="1"/>
          </p:nvPr>
        </p:nvSpPr>
        <p:spPr>
          <a:xfrm>
            <a:off x="671361" y="2160589"/>
            <a:ext cx="2930517" cy="3880773"/>
          </a:xfrm>
        </p:spPr>
        <p:txBody>
          <a:bodyPr>
            <a:normAutofit/>
          </a:bodyPr>
          <a:lstStyle/>
          <a:p>
            <a:endParaRPr lang="en-US"/>
          </a:p>
        </p:txBody>
      </p:sp>
      <p:pic>
        <p:nvPicPr>
          <p:cNvPr id="4" name="コンテンツ プレースホルダー 3">
            <a:extLst>
              <a:ext uri="{FF2B5EF4-FFF2-40B4-BE49-F238E27FC236}">
                <a16:creationId xmlns:a16="http://schemas.microsoft.com/office/drawing/2014/main" id="{44104FC1-C3F5-2726-67E6-F5E82C4F6E35}"/>
              </a:ext>
            </a:extLst>
          </p:cNvPr>
          <p:cNvPicPr>
            <a:picLocks noChangeAspect="1"/>
          </p:cNvPicPr>
          <p:nvPr/>
        </p:nvPicPr>
        <p:blipFill>
          <a:blip r:embed="rId2"/>
          <a:stretch>
            <a:fillRect/>
          </a:stretch>
        </p:blipFill>
        <p:spPr>
          <a:xfrm>
            <a:off x="7544634" y="5040086"/>
            <a:ext cx="4647366" cy="1817914"/>
          </a:xfrm>
          <a:prstGeom prst="rect">
            <a:avLst/>
          </a:prstGeom>
        </p:spPr>
      </p:pic>
      <p:pic>
        <p:nvPicPr>
          <p:cNvPr id="6" name="図 5" descr="テキスト&#10;&#10;AI 生成コンテンツは誤りを含む可能性があります。">
            <a:extLst>
              <a:ext uri="{FF2B5EF4-FFF2-40B4-BE49-F238E27FC236}">
                <a16:creationId xmlns:a16="http://schemas.microsoft.com/office/drawing/2014/main" id="{B3842348-99D1-220F-45D7-5A87810D516A}"/>
              </a:ext>
            </a:extLst>
          </p:cNvPr>
          <p:cNvPicPr>
            <a:picLocks noChangeAspect="1"/>
          </p:cNvPicPr>
          <p:nvPr/>
        </p:nvPicPr>
        <p:blipFill>
          <a:blip r:embed="rId3"/>
          <a:stretch>
            <a:fillRect/>
          </a:stretch>
        </p:blipFill>
        <p:spPr>
          <a:xfrm>
            <a:off x="671361" y="330248"/>
            <a:ext cx="8044982" cy="4927552"/>
          </a:xfrm>
          <a:prstGeom prst="rect">
            <a:avLst/>
          </a:prstGeom>
        </p:spPr>
      </p:pic>
    </p:spTree>
    <p:extLst>
      <p:ext uri="{BB962C8B-B14F-4D97-AF65-F5344CB8AC3E}">
        <p14:creationId xmlns:p14="http://schemas.microsoft.com/office/powerpoint/2010/main" val="3011717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45D81-8C97-ED67-125E-850F62BB0C22}"/>
              </a:ext>
            </a:extLst>
          </p:cNvPr>
          <p:cNvSpPr>
            <a:spLocks noGrp="1"/>
          </p:cNvSpPr>
          <p:nvPr>
            <p:ph type="title"/>
          </p:nvPr>
        </p:nvSpPr>
        <p:spPr/>
        <p:txBody>
          <a:bodyPr/>
          <a:lstStyle/>
          <a:p>
            <a:r>
              <a:rPr lang="ja-JP" altLang="en-US" dirty="0"/>
              <a:t>気になったところ</a:t>
            </a:r>
            <a:endParaRPr kumimoji="1" lang="ja-JP" altLang="en-US" dirty="0"/>
          </a:p>
        </p:txBody>
      </p:sp>
      <p:sp>
        <p:nvSpPr>
          <p:cNvPr id="3" name="コンテンツ プレースホルダー 2">
            <a:extLst>
              <a:ext uri="{FF2B5EF4-FFF2-40B4-BE49-F238E27FC236}">
                <a16:creationId xmlns:a16="http://schemas.microsoft.com/office/drawing/2014/main" id="{872D003E-5884-EFC5-CFC9-03C41C254D32}"/>
              </a:ext>
            </a:extLst>
          </p:cNvPr>
          <p:cNvSpPr>
            <a:spLocks noGrp="1"/>
          </p:cNvSpPr>
          <p:nvPr>
            <p:ph idx="1"/>
          </p:nvPr>
        </p:nvSpPr>
        <p:spPr/>
        <p:txBody>
          <a:bodyPr/>
          <a:lstStyle/>
          <a:p>
            <a:pPr marL="0" indent="0">
              <a:buNone/>
            </a:pPr>
            <a:r>
              <a:rPr kumimoji="1" lang="ja-JP" altLang="en-US" dirty="0"/>
              <a:t>・</a:t>
            </a:r>
            <a:r>
              <a:rPr kumimoji="1" lang="en-US" altLang="ja-JP" dirty="0"/>
              <a:t>AI</a:t>
            </a:r>
            <a:r>
              <a:rPr lang="ja-JP" altLang="en-US" dirty="0"/>
              <a:t>の</a:t>
            </a:r>
            <a:r>
              <a:rPr kumimoji="1" lang="ja-JP" altLang="en-US" dirty="0"/>
              <a:t>バージョンに</a:t>
            </a:r>
            <a:r>
              <a:rPr lang="ja-JP" altLang="en-US" dirty="0"/>
              <a:t>よって扱いやすさが変わった</a:t>
            </a:r>
            <a:endParaRPr lang="en-US" altLang="ja-JP" dirty="0"/>
          </a:p>
          <a:p>
            <a:pPr marL="0" indent="0">
              <a:buNone/>
            </a:pPr>
            <a:r>
              <a:rPr kumimoji="1" lang="ja-JP" altLang="en-US" dirty="0"/>
              <a:t>・ゲーム制作においては、人間が遊べるレベルのものを作るのが難しかった</a:t>
            </a:r>
            <a:r>
              <a:rPr kumimoji="1" lang="en-US" altLang="ja-JP" dirty="0"/>
              <a:t>(</a:t>
            </a:r>
            <a:endParaRPr kumimoji="1" lang="ja-JP" altLang="en-US" dirty="0"/>
          </a:p>
        </p:txBody>
      </p:sp>
    </p:spTree>
    <p:extLst>
      <p:ext uri="{BB962C8B-B14F-4D97-AF65-F5344CB8AC3E}">
        <p14:creationId xmlns:p14="http://schemas.microsoft.com/office/powerpoint/2010/main" val="2120619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E0F50D-CAF8-D414-70FF-99A4E88CB905}"/>
              </a:ext>
            </a:extLst>
          </p:cNvPr>
          <p:cNvSpPr>
            <a:spLocks noGrp="1"/>
          </p:cNvSpPr>
          <p:nvPr>
            <p:ph type="title"/>
          </p:nvPr>
        </p:nvSpPr>
        <p:spPr/>
        <p:txBody>
          <a:bodyPr/>
          <a:lstStyle/>
          <a:p>
            <a:r>
              <a:rPr kumimoji="1" lang="ja-JP" altLang="en-US" dirty="0"/>
              <a:t>目次</a:t>
            </a:r>
          </a:p>
        </p:txBody>
      </p:sp>
      <p:sp>
        <p:nvSpPr>
          <p:cNvPr id="3" name="コンテンツ プレースホルダー 2">
            <a:extLst>
              <a:ext uri="{FF2B5EF4-FFF2-40B4-BE49-F238E27FC236}">
                <a16:creationId xmlns:a16="http://schemas.microsoft.com/office/drawing/2014/main" id="{2E636F33-E0F1-A247-E1B1-53997A7B3AC4}"/>
              </a:ext>
            </a:extLst>
          </p:cNvPr>
          <p:cNvSpPr>
            <a:spLocks noGrp="1"/>
          </p:cNvSpPr>
          <p:nvPr>
            <p:ph idx="1"/>
          </p:nvPr>
        </p:nvSpPr>
        <p:spPr>
          <a:xfrm>
            <a:off x="838201" y="1825625"/>
            <a:ext cx="9909748" cy="2191739"/>
          </a:xfrm>
        </p:spPr>
        <p:txBody>
          <a:bodyPr/>
          <a:lstStyle/>
          <a:p>
            <a:pPr marL="0" indent="0">
              <a:buNone/>
            </a:pPr>
            <a:r>
              <a:rPr kumimoji="1" lang="en-US" altLang="ja-JP" dirty="0"/>
              <a:t>1.</a:t>
            </a:r>
            <a:r>
              <a:rPr kumimoji="1" lang="ja-JP" altLang="en-US" dirty="0"/>
              <a:t>取り組み内容と設定理由</a:t>
            </a:r>
            <a:endParaRPr kumimoji="1" lang="en-US" altLang="ja-JP" dirty="0"/>
          </a:p>
          <a:p>
            <a:pPr marL="0" indent="0">
              <a:buNone/>
            </a:pPr>
            <a:r>
              <a:rPr kumimoji="1" lang="en-US" altLang="ja-JP" dirty="0"/>
              <a:t>2.</a:t>
            </a:r>
            <a:r>
              <a:rPr kumimoji="1" lang="ja-JP" altLang="en-US" dirty="0"/>
              <a:t>ゲーム紹介</a:t>
            </a:r>
            <a:endParaRPr kumimoji="1" lang="en-US" altLang="ja-JP" dirty="0"/>
          </a:p>
          <a:p>
            <a:pPr marL="0" indent="0">
              <a:buNone/>
            </a:pPr>
            <a:r>
              <a:rPr kumimoji="1" lang="en-US" altLang="ja-JP" dirty="0"/>
              <a:t>3.AI</a:t>
            </a:r>
            <a:r>
              <a:rPr kumimoji="1" lang="ja-JP" altLang="en-US" dirty="0"/>
              <a:t>活用に関する所感</a:t>
            </a:r>
            <a:endParaRPr kumimoji="1" lang="en-US" altLang="ja-JP" dirty="0"/>
          </a:p>
          <a:p>
            <a:pPr marL="0" indent="0">
              <a:buNone/>
            </a:pPr>
            <a:r>
              <a:rPr kumimoji="1" lang="en-US" altLang="ja-JP" dirty="0"/>
              <a:t>4.</a:t>
            </a:r>
            <a:r>
              <a:rPr kumimoji="1" lang="ja-JP" altLang="en-US" dirty="0"/>
              <a:t>まとめ</a:t>
            </a:r>
          </a:p>
        </p:txBody>
      </p:sp>
    </p:spTree>
    <p:extLst>
      <p:ext uri="{BB962C8B-B14F-4D97-AF65-F5344CB8AC3E}">
        <p14:creationId xmlns:p14="http://schemas.microsoft.com/office/powerpoint/2010/main" val="3376504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365FC4-0B08-0EB1-E035-9C666CA13F72}"/>
              </a:ext>
            </a:extLst>
          </p:cNvPr>
          <p:cNvSpPr>
            <a:spLocks noGrp="1"/>
          </p:cNvSpPr>
          <p:nvPr>
            <p:ph type="title"/>
          </p:nvPr>
        </p:nvSpPr>
        <p:spPr/>
        <p:txBody>
          <a:bodyPr/>
          <a:lstStyle/>
          <a:p>
            <a:r>
              <a:rPr kumimoji="1" lang="ja-JP" altLang="en-US" dirty="0"/>
              <a:t>まとめ</a:t>
            </a:r>
          </a:p>
        </p:txBody>
      </p:sp>
      <p:sp>
        <p:nvSpPr>
          <p:cNvPr id="3" name="コンテンツ プレースホルダー 2">
            <a:extLst>
              <a:ext uri="{FF2B5EF4-FFF2-40B4-BE49-F238E27FC236}">
                <a16:creationId xmlns:a16="http://schemas.microsoft.com/office/drawing/2014/main" id="{562CA8EA-1958-6B4F-02E5-3AABEB859CF9}"/>
              </a:ext>
            </a:extLst>
          </p:cNvPr>
          <p:cNvSpPr>
            <a:spLocks noGrp="1"/>
          </p:cNvSpPr>
          <p:nvPr>
            <p:ph idx="1"/>
          </p:nvPr>
        </p:nvSpPr>
        <p:spPr/>
        <p:txBody>
          <a:bodyPr/>
          <a:lstStyle/>
          <a:p>
            <a:pPr marL="0" indent="0">
              <a:buNone/>
            </a:pPr>
            <a:r>
              <a:rPr kumimoji="1" lang="ja-JP" altLang="en-US" dirty="0"/>
              <a:t>・やっぱり</a:t>
            </a:r>
            <a:r>
              <a:rPr kumimoji="1" lang="en-US" altLang="ja-JP" dirty="0"/>
              <a:t>AI</a:t>
            </a:r>
            <a:r>
              <a:rPr kumimoji="1" lang="ja-JP" altLang="en-US" dirty="0"/>
              <a:t>はすごい</a:t>
            </a:r>
            <a:endParaRPr kumimoji="1" lang="en-US" altLang="ja-JP" dirty="0"/>
          </a:p>
          <a:p>
            <a:pPr marL="0" indent="0">
              <a:buNone/>
            </a:pPr>
            <a:r>
              <a:rPr kumimoji="1" lang="ja-JP" altLang="en-US" dirty="0"/>
              <a:t>　└自分が</a:t>
            </a:r>
            <a:r>
              <a:rPr lang="ja-JP" altLang="en-US" dirty="0"/>
              <a:t>イチから作ったら何か月かかるだろうか</a:t>
            </a:r>
            <a:r>
              <a:rPr lang="en-US" altLang="ja-JP" dirty="0"/>
              <a:t>…</a:t>
            </a:r>
            <a:br>
              <a:rPr lang="en-US" altLang="ja-JP" dirty="0"/>
            </a:br>
            <a:br>
              <a:rPr lang="en-US" altLang="ja-JP" dirty="0"/>
            </a:br>
            <a:r>
              <a:rPr lang="ja-JP" altLang="en-US" dirty="0"/>
              <a:t>・国語力が大切</a:t>
            </a:r>
            <a:br>
              <a:rPr lang="en-US" altLang="ja-JP" dirty="0"/>
            </a:br>
            <a:r>
              <a:rPr lang="ja-JP" altLang="en-US" dirty="0"/>
              <a:t>　└自分の意図をより正確に伝えることが重要</a:t>
            </a:r>
            <a:r>
              <a:rPr lang="en-US" altLang="ja-JP" dirty="0"/>
              <a:t>(5W1H)</a:t>
            </a:r>
            <a:br>
              <a:rPr lang="en-US" altLang="ja-JP" dirty="0"/>
            </a:br>
            <a:br>
              <a:rPr lang="en-US" altLang="ja-JP" dirty="0"/>
            </a:br>
            <a:r>
              <a:rPr lang="ja-JP" altLang="en-US" dirty="0"/>
              <a:t>・情報を見極めよう</a:t>
            </a:r>
            <a:r>
              <a:rPr lang="en-US" altLang="ja-JP" dirty="0"/>
              <a:t>/</a:t>
            </a:r>
            <a:r>
              <a:rPr lang="ja-JP" altLang="en-US" dirty="0"/>
              <a:t>自分の考えを持とう</a:t>
            </a:r>
            <a:br>
              <a:rPr lang="en-US" altLang="ja-JP" dirty="0"/>
            </a:br>
            <a:r>
              <a:rPr lang="ja-JP" altLang="en-US" dirty="0"/>
              <a:t>　└</a:t>
            </a:r>
            <a:r>
              <a:rPr lang="en-US" altLang="ja-JP" dirty="0"/>
              <a:t>AI</a:t>
            </a:r>
            <a:r>
              <a:rPr lang="ja-JP" altLang="en-US" dirty="0"/>
              <a:t>は膨大なデータを学んで</a:t>
            </a:r>
            <a:r>
              <a:rPr lang="en-US" altLang="ja-JP" dirty="0"/>
              <a:t>”</a:t>
            </a:r>
            <a:r>
              <a:rPr lang="ja-JP" altLang="en-US" dirty="0"/>
              <a:t>予測</a:t>
            </a:r>
            <a:r>
              <a:rPr lang="en-US" altLang="ja-JP" dirty="0"/>
              <a:t>”</a:t>
            </a:r>
            <a:r>
              <a:rPr lang="ja-JP" altLang="en-US" dirty="0"/>
              <a:t>しているにすぎない</a:t>
            </a:r>
            <a:br>
              <a:rPr lang="en-US" altLang="ja-JP" dirty="0"/>
            </a:br>
            <a:r>
              <a:rPr lang="ja-JP" altLang="en-US" dirty="0"/>
              <a:t>　　└実際、コードが動かないこともあった</a:t>
            </a:r>
            <a:br>
              <a:rPr lang="en-US" altLang="ja-JP" dirty="0"/>
            </a:br>
            <a:br>
              <a:rPr lang="en-US" altLang="ja-JP" dirty="0"/>
            </a:br>
            <a:r>
              <a:rPr lang="ja-JP" altLang="en-US" dirty="0"/>
              <a:t>・</a:t>
            </a:r>
            <a:r>
              <a:rPr lang="en-US" altLang="ja-JP" dirty="0"/>
              <a:t>AI</a:t>
            </a:r>
            <a:r>
              <a:rPr lang="ja-JP" altLang="en-US" dirty="0"/>
              <a:t>に愛着湧く</a:t>
            </a:r>
            <a:endParaRPr kumimoji="1" lang="en-US" altLang="ja-JP" dirty="0"/>
          </a:p>
        </p:txBody>
      </p:sp>
      <p:pic>
        <p:nvPicPr>
          <p:cNvPr id="5" name="図 4" descr="光 が含まれている画像&#10;&#10;AI 生成コンテンツは誤りを含む可能性があります。">
            <a:extLst>
              <a:ext uri="{FF2B5EF4-FFF2-40B4-BE49-F238E27FC236}">
                <a16:creationId xmlns:a16="http://schemas.microsoft.com/office/drawing/2014/main" id="{1AF5E7D6-18B8-457B-5531-8B0BA1F6F6B9}"/>
              </a:ext>
            </a:extLst>
          </p:cNvPr>
          <p:cNvPicPr>
            <a:picLocks noChangeAspect="1"/>
          </p:cNvPicPr>
          <p:nvPr/>
        </p:nvPicPr>
        <p:blipFill>
          <a:blip r:embed="rId2"/>
          <a:stretch>
            <a:fillRect/>
          </a:stretch>
        </p:blipFill>
        <p:spPr>
          <a:xfrm>
            <a:off x="9599676" y="5129784"/>
            <a:ext cx="2592324" cy="1728216"/>
          </a:xfrm>
          <a:prstGeom prst="rect">
            <a:avLst/>
          </a:prstGeom>
        </p:spPr>
      </p:pic>
    </p:spTree>
    <p:extLst>
      <p:ext uri="{BB962C8B-B14F-4D97-AF65-F5344CB8AC3E}">
        <p14:creationId xmlns:p14="http://schemas.microsoft.com/office/powerpoint/2010/main" val="2911335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21683-C53F-0D62-1CB9-D8D4BAB15519}"/>
              </a:ext>
            </a:extLst>
          </p:cNvPr>
          <p:cNvSpPr>
            <a:spLocks noGrp="1"/>
          </p:cNvSpPr>
          <p:nvPr>
            <p:ph type="title"/>
          </p:nvPr>
        </p:nvSpPr>
        <p:spPr/>
        <p:txBody>
          <a:bodyPr/>
          <a:lstStyle/>
          <a:p>
            <a:r>
              <a:rPr kumimoji="1" lang="ja-JP" altLang="en-US" dirty="0"/>
              <a:t>忘年会にて</a:t>
            </a:r>
          </a:p>
        </p:txBody>
      </p:sp>
      <p:sp>
        <p:nvSpPr>
          <p:cNvPr id="3" name="コンテンツ プレースホルダー 2">
            <a:extLst>
              <a:ext uri="{FF2B5EF4-FFF2-40B4-BE49-F238E27FC236}">
                <a16:creationId xmlns:a16="http://schemas.microsoft.com/office/drawing/2014/main" id="{E4810987-441B-D91B-9F0E-3DA27D583945}"/>
              </a:ext>
            </a:extLst>
          </p:cNvPr>
          <p:cNvSpPr>
            <a:spLocks noGrp="1"/>
          </p:cNvSpPr>
          <p:nvPr>
            <p:ph idx="1"/>
          </p:nvPr>
        </p:nvSpPr>
        <p:spPr/>
        <p:txBody>
          <a:bodyPr/>
          <a:lstStyle/>
          <a:p>
            <a:r>
              <a:rPr kumimoji="1" lang="ja-JP" altLang="en-US" dirty="0"/>
              <a:t>黒木執行役員のお言葉</a:t>
            </a:r>
            <a:endParaRPr kumimoji="1" lang="en-US" altLang="ja-JP" dirty="0"/>
          </a:p>
          <a:p>
            <a:endParaRPr lang="en-US" altLang="ja-JP" dirty="0"/>
          </a:p>
          <a:p>
            <a:r>
              <a:rPr kumimoji="1" lang="ja-JP" altLang="en-US" dirty="0"/>
              <a:t>この先</a:t>
            </a:r>
            <a:r>
              <a:rPr kumimoji="1" lang="en-US" altLang="ja-JP" dirty="0"/>
              <a:t>3</a:t>
            </a:r>
            <a:r>
              <a:rPr kumimoji="1" lang="ja-JP" altLang="en-US" dirty="0"/>
              <a:t>年、</a:t>
            </a:r>
            <a:r>
              <a:rPr kumimoji="1" lang="en-US" altLang="ja-JP" dirty="0"/>
              <a:t>AI</a:t>
            </a:r>
            <a:r>
              <a:rPr kumimoji="1" lang="ja-JP" altLang="en-US" dirty="0"/>
              <a:t>を使い倒しなさい</a:t>
            </a:r>
            <a:endParaRPr kumimoji="1" lang="en-US" altLang="ja-JP" dirty="0"/>
          </a:p>
          <a:p>
            <a:r>
              <a:rPr kumimoji="1" lang="en-US" altLang="ja-JP" dirty="0"/>
              <a:t>5</a:t>
            </a:r>
            <a:r>
              <a:rPr kumimoji="1" lang="ja-JP" altLang="en-US" dirty="0"/>
              <a:t>年後</a:t>
            </a:r>
            <a:r>
              <a:rPr kumimoji="1" lang="en-US" altLang="ja-JP" dirty="0"/>
              <a:t>10</a:t>
            </a:r>
            <a:r>
              <a:rPr kumimoji="1" lang="ja-JP" altLang="en-US" dirty="0"/>
              <a:t>年後の未来が変わってくる</a:t>
            </a:r>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3618500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B52A81-6715-9721-AD29-18A705D1CBE7}"/>
              </a:ext>
            </a:extLst>
          </p:cNvPr>
          <p:cNvSpPr>
            <a:spLocks noGrp="1"/>
          </p:cNvSpPr>
          <p:nvPr>
            <p:ph type="title"/>
          </p:nvPr>
        </p:nvSpPr>
        <p:spPr/>
        <p:txBody>
          <a:bodyPr/>
          <a:lstStyle/>
          <a:p>
            <a:endParaRPr kumimoji="1" lang="ja-JP" altLang="en-US" dirty="0"/>
          </a:p>
        </p:txBody>
      </p:sp>
      <p:sp>
        <p:nvSpPr>
          <p:cNvPr id="3" name="コンテンツ プレースホルダー 2">
            <a:extLst>
              <a:ext uri="{FF2B5EF4-FFF2-40B4-BE49-F238E27FC236}">
                <a16:creationId xmlns:a16="http://schemas.microsoft.com/office/drawing/2014/main" id="{F4569F18-14FD-F58D-00AA-106B493E88F5}"/>
              </a:ext>
            </a:extLst>
          </p:cNvPr>
          <p:cNvSpPr>
            <a:spLocks noGrp="1"/>
          </p:cNvSpPr>
          <p:nvPr>
            <p:ph idx="1"/>
          </p:nvPr>
        </p:nvSpPr>
        <p:spPr>
          <a:xfrm>
            <a:off x="3246120" y="3429000"/>
            <a:ext cx="5699760" cy="542671"/>
          </a:xfrm>
        </p:spPr>
        <p:txBody>
          <a:bodyPr/>
          <a:lstStyle/>
          <a:p>
            <a:r>
              <a:rPr kumimoji="1" lang="ja-JP" altLang="en-US" dirty="0"/>
              <a:t>ご清聴ありがとうございました</a:t>
            </a:r>
          </a:p>
        </p:txBody>
      </p:sp>
    </p:spTree>
    <p:extLst>
      <p:ext uri="{BB962C8B-B14F-4D97-AF65-F5344CB8AC3E}">
        <p14:creationId xmlns:p14="http://schemas.microsoft.com/office/powerpoint/2010/main" val="1710637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5C8DCF-53B5-33BE-F066-0D1B321FED1D}"/>
              </a:ext>
            </a:extLst>
          </p:cNvPr>
          <p:cNvSpPr>
            <a:spLocks noGrp="1"/>
          </p:cNvSpPr>
          <p:nvPr>
            <p:ph type="title"/>
          </p:nvPr>
        </p:nvSpPr>
        <p:spPr>
          <a:xfrm>
            <a:off x="838200" y="365126"/>
            <a:ext cx="10344462" cy="983990"/>
          </a:xfrm>
        </p:spPr>
        <p:txBody>
          <a:bodyPr>
            <a:normAutofit/>
          </a:bodyPr>
          <a:lstStyle/>
          <a:p>
            <a:r>
              <a:rPr kumimoji="1" lang="ja-JP" altLang="en-US" sz="4000" dirty="0"/>
              <a:t>取り組み内容と設定目的</a:t>
            </a:r>
          </a:p>
        </p:txBody>
      </p:sp>
      <p:sp>
        <p:nvSpPr>
          <p:cNvPr id="3" name="コンテンツ プレースホルダー 2">
            <a:extLst>
              <a:ext uri="{FF2B5EF4-FFF2-40B4-BE49-F238E27FC236}">
                <a16:creationId xmlns:a16="http://schemas.microsoft.com/office/drawing/2014/main" id="{F3D471FB-3634-FDF1-EC7C-7EFA1D05884F}"/>
              </a:ext>
            </a:extLst>
          </p:cNvPr>
          <p:cNvSpPr>
            <a:spLocks noGrp="1"/>
          </p:cNvSpPr>
          <p:nvPr>
            <p:ph idx="1"/>
          </p:nvPr>
        </p:nvSpPr>
        <p:spPr/>
        <p:txBody>
          <a:bodyPr>
            <a:normAutofit fontScale="85000" lnSpcReduction="20000"/>
          </a:bodyPr>
          <a:lstStyle/>
          <a:p>
            <a:pPr marL="0" indent="0">
              <a:buNone/>
            </a:pPr>
            <a:r>
              <a:rPr kumimoji="1" lang="ja-JP" altLang="en-US" sz="2400" dirty="0"/>
              <a:t>●取り組み内容</a:t>
            </a:r>
            <a:endParaRPr kumimoji="1" lang="en-US" altLang="ja-JP" sz="2400" dirty="0"/>
          </a:p>
          <a:p>
            <a:pPr marL="0" indent="0">
              <a:buNone/>
            </a:pPr>
            <a:r>
              <a:rPr kumimoji="1" lang="ja-JP" altLang="en-US" sz="2000" dirty="0"/>
              <a:t>・生成</a:t>
            </a:r>
            <a:r>
              <a:rPr kumimoji="1" lang="en-US" altLang="ja-JP" sz="2000" dirty="0"/>
              <a:t>AI(ChatGPT)</a:t>
            </a:r>
            <a:r>
              <a:rPr lang="ja-JP" altLang="en-US" sz="2000" dirty="0"/>
              <a:t>に多数のゲーム</a:t>
            </a:r>
            <a:r>
              <a:rPr lang="en-US" altLang="ja-JP" sz="2000" dirty="0"/>
              <a:t>(</a:t>
            </a:r>
            <a:r>
              <a:rPr lang="ja-JP" altLang="en-US" sz="2000" dirty="0"/>
              <a:t>〇本</a:t>
            </a:r>
            <a:r>
              <a:rPr lang="en-US" altLang="ja-JP" sz="2000" dirty="0"/>
              <a:t>)</a:t>
            </a:r>
            <a:r>
              <a:rPr lang="ja-JP" altLang="en-US" sz="2000" dirty="0"/>
              <a:t>を作ってもらいました！</a:t>
            </a:r>
            <a:endParaRPr kumimoji="1" lang="en-US" altLang="ja-JP" dirty="0"/>
          </a:p>
          <a:p>
            <a:pPr marL="0" indent="0">
              <a:buNone/>
            </a:pPr>
            <a:endParaRPr lang="en-US" altLang="ja-JP" sz="2400" dirty="0"/>
          </a:p>
          <a:p>
            <a:pPr marL="0" indent="0">
              <a:buNone/>
            </a:pPr>
            <a:r>
              <a:rPr lang="ja-JP" altLang="en-US" sz="2400" dirty="0"/>
              <a:t>■設定理由</a:t>
            </a:r>
            <a:endParaRPr lang="en-US" altLang="ja-JP" sz="2400" dirty="0"/>
          </a:p>
          <a:p>
            <a:pPr marL="0" indent="0">
              <a:buNone/>
            </a:pPr>
            <a:r>
              <a:rPr kumimoji="1" lang="ja-JP" altLang="en-US" sz="2000" dirty="0"/>
              <a:t>・生成</a:t>
            </a:r>
            <a:r>
              <a:rPr kumimoji="1" lang="en-US" altLang="ja-JP" sz="2000" dirty="0"/>
              <a:t>AI</a:t>
            </a:r>
            <a:r>
              <a:rPr kumimoji="1" lang="ja-JP" altLang="en-US" sz="2000" dirty="0"/>
              <a:t>の活用に関心があった</a:t>
            </a:r>
            <a:endParaRPr kumimoji="1" lang="en-US" altLang="ja-JP" sz="2000" dirty="0"/>
          </a:p>
          <a:p>
            <a:pPr marL="0" indent="0">
              <a:buNone/>
            </a:pPr>
            <a:endParaRPr lang="en-US" altLang="ja-JP" sz="2000" dirty="0"/>
          </a:p>
          <a:p>
            <a:pPr marL="0" indent="0">
              <a:buNone/>
            </a:pPr>
            <a:r>
              <a:rPr lang="ja-JP" altLang="en-US" sz="2000" dirty="0"/>
              <a:t>・ゲーム制作に興味があった</a:t>
            </a:r>
            <a:endParaRPr lang="en-US" altLang="ja-JP" sz="2000" dirty="0"/>
          </a:p>
          <a:p>
            <a:pPr marL="0" indent="0">
              <a:buNone/>
            </a:pPr>
            <a:r>
              <a:rPr kumimoji="1" lang="ja-JP" altLang="en-US" sz="2000" dirty="0"/>
              <a:t>　└</a:t>
            </a:r>
            <a:r>
              <a:rPr kumimoji="1" lang="en-US" altLang="ja-JP" sz="2000" dirty="0"/>
              <a:t>Unity</a:t>
            </a:r>
            <a:r>
              <a:rPr kumimoji="1" lang="ja-JP" altLang="en-US" sz="2000" dirty="0"/>
              <a:t>などのゲームエンジンで作るのもいいけど、、</a:t>
            </a:r>
            <a:endParaRPr kumimoji="1" lang="en-US" altLang="ja-JP" sz="2000" dirty="0"/>
          </a:p>
          <a:p>
            <a:pPr marL="0" indent="0">
              <a:buNone/>
            </a:pPr>
            <a:r>
              <a:rPr lang="ja-JP" altLang="en-US" sz="2000" dirty="0"/>
              <a:t>　　</a:t>
            </a:r>
            <a:r>
              <a:rPr kumimoji="1" lang="ja-JP" altLang="en-US" sz="2000" dirty="0"/>
              <a:t>開発工程</a:t>
            </a:r>
            <a:r>
              <a:rPr lang="ja-JP" altLang="en-US" sz="2000" dirty="0"/>
              <a:t>に</a:t>
            </a:r>
            <a:r>
              <a:rPr kumimoji="1" lang="ja-JP" altLang="en-US" sz="2000" dirty="0"/>
              <a:t>時間がかかり、</a:t>
            </a:r>
            <a:r>
              <a:rPr lang="ja-JP" altLang="en-US" sz="2000" dirty="0"/>
              <a:t>アイデア</a:t>
            </a:r>
            <a:r>
              <a:rPr lang="en-US" altLang="ja-JP" sz="2000" dirty="0"/>
              <a:t>(</a:t>
            </a:r>
            <a:r>
              <a:rPr lang="ja-JP" altLang="en-US" sz="2000" dirty="0"/>
              <a:t>企画や設計</a:t>
            </a:r>
            <a:r>
              <a:rPr lang="en-US" altLang="ja-JP" sz="2000" dirty="0"/>
              <a:t>)</a:t>
            </a:r>
            <a:r>
              <a:rPr lang="ja-JP" altLang="en-US" sz="2000" dirty="0"/>
              <a:t>はあっても量産できない・・・</a:t>
            </a:r>
            <a:endParaRPr lang="en-US" altLang="ja-JP" sz="2000" dirty="0"/>
          </a:p>
          <a:p>
            <a:pPr marL="0" indent="0">
              <a:buNone/>
            </a:pPr>
            <a:endParaRPr lang="en-US" altLang="ja-JP" sz="2000" dirty="0"/>
          </a:p>
          <a:p>
            <a:pPr marL="0" indent="0">
              <a:buNone/>
            </a:pPr>
            <a:r>
              <a:rPr lang="ja-JP" altLang="en-US" sz="2000" dirty="0"/>
              <a:t>・プロンプト</a:t>
            </a:r>
            <a:r>
              <a:rPr lang="en-US" altLang="ja-JP" sz="2000" dirty="0"/>
              <a:t>(</a:t>
            </a:r>
            <a:r>
              <a:rPr lang="ja-JP" altLang="en-US" sz="2000" dirty="0"/>
              <a:t>命令文</a:t>
            </a:r>
            <a:r>
              <a:rPr lang="en-US" altLang="ja-JP" sz="2000" dirty="0"/>
              <a:t>)</a:t>
            </a:r>
            <a:r>
              <a:rPr lang="ja-JP" altLang="en-US" sz="2000" dirty="0"/>
              <a:t>の使い方を学びたかった</a:t>
            </a:r>
            <a:endParaRPr kumimoji="1" lang="en-US" altLang="ja-JP" sz="2000" dirty="0"/>
          </a:p>
          <a:p>
            <a:endParaRPr kumimoji="1" lang="ja-JP" altLang="en-US" dirty="0"/>
          </a:p>
        </p:txBody>
      </p:sp>
    </p:spTree>
    <p:extLst>
      <p:ext uri="{BB962C8B-B14F-4D97-AF65-F5344CB8AC3E}">
        <p14:creationId xmlns:p14="http://schemas.microsoft.com/office/powerpoint/2010/main" val="1771293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5DC61E-16FD-D9A4-B673-9EFFAD80A72D}"/>
              </a:ext>
            </a:extLst>
          </p:cNvPr>
          <p:cNvSpPr>
            <a:spLocks noGrp="1"/>
          </p:cNvSpPr>
          <p:nvPr>
            <p:ph type="title"/>
          </p:nvPr>
        </p:nvSpPr>
        <p:spPr/>
        <p:txBody>
          <a:bodyPr>
            <a:normAutofit/>
          </a:bodyPr>
          <a:lstStyle/>
          <a:p>
            <a:r>
              <a:rPr kumimoji="1" lang="ja-JP" altLang="en-US" sz="4000" dirty="0"/>
              <a:t>ゲーム紹介</a:t>
            </a:r>
            <a:r>
              <a:rPr kumimoji="1" lang="en-US" altLang="ja-JP" sz="4000" dirty="0"/>
              <a:t>1</a:t>
            </a:r>
            <a:r>
              <a:rPr kumimoji="1" lang="ja-JP" altLang="en-US" sz="4000" dirty="0"/>
              <a:t>　重力操作ゲーム</a:t>
            </a:r>
            <a:r>
              <a:rPr lang="ja-JP" altLang="en-US" sz="4000" dirty="0"/>
              <a:t>　</a:t>
            </a:r>
            <a:endParaRPr kumimoji="1" lang="ja-JP" altLang="en-US" sz="4000" dirty="0"/>
          </a:p>
        </p:txBody>
      </p:sp>
      <p:pic>
        <p:nvPicPr>
          <p:cNvPr id="5" name="コンテンツ プレースホルダー 4">
            <a:extLst>
              <a:ext uri="{FF2B5EF4-FFF2-40B4-BE49-F238E27FC236}">
                <a16:creationId xmlns:a16="http://schemas.microsoft.com/office/drawing/2014/main" id="{7B24DB93-D943-62F5-FAD0-2EFA79463F4B}"/>
              </a:ext>
            </a:extLst>
          </p:cNvPr>
          <p:cNvPicPr>
            <a:picLocks noGrp="1" noChangeAspect="1"/>
          </p:cNvPicPr>
          <p:nvPr>
            <p:ph idx="1"/>
          </p:nvPr>
        </p:nvPicPr>
        <p:blipFill>
          <a:blip r:embed="rId2"/>
          <a:stretch>
            <a:fillRect/>
          </a:stretch>
        </p:blipFill>
        <p:spPr>
          <a:xfrm>
            <a:off x="479685" y="2699118"/>
            <a:ext cx="3237876" cy="1495431"/>
          </a:xfrm>
          <a:prstGeom prst="rect">
            <a:avLst/>
          </a:prstGeom>
        </p:spPr>
      </p:pic>
      <p:sp>
        <p:nvSpPr>
          <p:cNvPr id="6" name="テキスト ボックス 5">
            <a:extLst>
              <a:ext uri="{FF2B5EF4-FFF2-40B4-BE49-F238E27FC236}">
                <a16:creationId xmlns:a16="http://schemas.microsoft.com/office/drawing/2014/main" id="{BD6C058D-50B2-2845-DC50-1454BD9E9CAC}"/>
              </a:ext>
            </a:extLst>
          </p:cNvPr>
          <p:cNvSpPr txBox="1"/>
          <p:nvPr/>
        </p:nvSpPr>
        <p:spPr>
          <a:xfrm>
            <a:off x="479685" y="1523586"/>
            <a:ext cx="8169640" cy="646331"/>
          </a:xfrm>
          <a:prstGeom prst="rect">
            <a:avLst/>
          </a:prstGeom>
          <a:noFill/>
        </p:spPr>
        <p:txBody>
          <a:bodyPr wrap="square" rtlCol="0">
            <a:spAutoFit/>
          </a:bodyPr>
          <a:lstStyle/>
          <a:p>
            <a:r>
              <a:rPr lang="ja-JP" altLang="en-US" dirty="0"/>
              <a:t>●プロンプト（命令文）</a:t>
            </a:r>
            <a:br>
              <a:rPr kumimoji="1" lang="en-US" altLang="ja-JP" dirty="0"/>
            </a:br>
            <a:r>
              <a:rPr kumimoji="1" lang="ja-JP" altLang="en-US" dirty="0"/>
              <a:t>　</a:t>
            </a:r>
            <a:r>
              <a:rPr lang="ja-JP" altLang="en-US" dirty="0"/>
              <a:t>ゲームをたくさん作りたいです。 なるべくたくさん案を出してください</a:t>
            </a:r>
            <a:endParaRPr kumimoji="1" lang="ja-JP" altLang="en-US" dirty="0"/>
          </a:p>
        </p:txBody>
      </p:sp>
      <p:sp>
        <p:nvSpPr>
          <p:cNvPr id="7" name="テキスト ボックス 6">
            <a:extLst>
              <a:ext uri="{FF2B5EF4-FFF2-40B4-BE49-F238E27FC236}">
                <a16:creationId xmlns:a16="http://schemas.microsoft.com/office/drawing/2014/main" id="{AF496603-5AD9-2540-6CF0-37FF2793CC42}"/>
              </a:ext>
            </a:extLst>
          </p:cNvPr>
          <p:cNvSpPr txBox="1"/>
          <p:nvPr/>
        </p:nvSpPr>
        <p:spPr>
          <a:xfrm>
            <a:off x="479685" y="2329786"/>
            <a:ext cx="1963712" cy="369332"/>
          </a:xfrm>
          <a:prstGeom prst="rect">
            <a:avLst/>
          </a:prstGeom>
          <a:noFill/>
        </p:spPr>
        <p:txBody>
          <a:bodyPr wrap="square" rtlCol="0">
            <a:spAutoFit/>
          </a:bodyPr>
          <a:lstStyle/>
          <a:p>
            <a:r>
              <a:rPr kumimoji="1" lang="ja-JP" altLang="en-US" dirty="0"/>
              <a:t>■</a:t>
            </a:r>
            <a:r>
              <a:rPr kumimoji="1" lang="en-US" altLang="ja-JP" dirty="0"/>
              <a:t>AI</a:t>
            </a:r>
            <a:r>
              <a:rPr kumimoji="1" lang="ja-JP" altLang="en-US" dirty="0"/>
              <a:t>太郎の返答</a:t>
            </a:r>
          </a:p>
        </p:txBody>
      </p:sp>
      <p:pic>
        <p:nvPicPr>
          <p:cNvPr id="9" name="図 8">
            <a:extLst>
              <a:ext uri="{FF2B5EF4-FFF2-40B4-BE49-F238E27FC236}">
                <a16:creationId xmlns:a16="http://schemas.microsoft.com/office/drawing/2014/main" id="{83AFA82D-4FF7-7B77-2DA8-BFE596F4CAA1}"/>
              </a:ext>
            </a:extLst>
          </p:cNvPr>
          <p:cNvPicPr>
            <a:picLocks noChangeAspect="1"/>
          </p:cNvPicPr>
          <p:nvPr/>
        </p:nvPicPr>
        <p:blipFill>
          <a:blip r:embed="rId3"/>
          <a:stretch>
            <a:fillRect/>
          </a:stretch>
        </p:blipFill>
        <p:spPr>
          <a:xfrm>
            <a:off x="479685" y="4508133"/>
            <a:ext cx="3178575" cy="1652561"/>
          </a:xfrm>
          <a:prstGeom prst="rect">
            <a:avLst/>
          </a:prstGeom>
        </p:spPr>
      </p:pic>
      <p:pic>
        <p:nvPicPr>
          <p:cNvPr id="11" name="図 10">
            <a:extLst>
              <a:ext uri="{FF2B5EF4-FFF2-40B4-BE49-F238E27FC236}">
                <a16:creationId xmlns:a16="http://schemas.microsoft.com/office/drawing/2014/main" id="{E1EA17F2-CE58-2ED2-E9B8-8FDDBE033701}"/>
              </a:ext>
            </a:extLst>
          </p:cNvPr>
          <p:cNvPicPr>
            <a:picLocks noChangeAspect="1"/>
          </p:cNvPicPr>
          <p:nvPr/>
        </p:nvPicPr>
        <p:blipFill>
          <a:blip r:embed="rId4"/>
          <a:stretch>
            <a:fillRect/>
          </a:stretch>
        </p:blipFill>
        <p:spPr>
          <a:xfrm>
            <a:off x="4141458" y="2699118"/>
            <a:ext cx="3113782" cy="1549581"/>
          </a:xfrm>
          <a:prstGeom prst="rect">
            <a:avLst/>
          </a:prstGeom>
        </p:spPr>
      </p:pic>
      <p:pic>
        <p:nvPicPr>
          <p:cNvPr id="13" name="図 12">
            <a:extLst>
              <a:ext uri="{FF2B5EF4-FFF2-40B4-BE49-F238E27FC236}">
                <a16:creationId xmlns:a16="http://schemas.microsoft.com/office/drawing/2014/main" id="{0C140767-4F1F-FA5D-D098-713697E561AB}"/>
              </a:ext>
            </a:extLst>
          </p:cNvPr>
          <p:cNvPicPr>
            <a:picLocks noChangeAspect="1"/>
          </p:cNvPicPr>
          <p:nvPr/>
        </p:nvPicPr>
        <p:blipFill>
          <a:blip r:embed="rId5"/>
          <a:stretch>
            <a:fillRect/>
          </a:stretch>
        </p:blipFill>
        <p:spPr>
          <a:xfrm>
            <a:off x="4076665" y="4508133"/>
            <a:ext cx="3178575" cy="1653544"/>
          </a:xfrm>
          <a:prstGeom prst="rect">
            <a:avLst/>
          </a:prstGeom>
        </p:spPr>
      </p:pic>
      <p:pic>
        <p:nvPicPr>
          <p:cNvPr id="15" name="図 14">
            <a:extLst>
              <a:ext uri="{FF2B5EF4-FFF2-40B4-BE49-F238E27FC236}">
                <a16:creationId xmlns:a16="http://schemas.microsoft.com/office/drawing/2014/main" id="{AB8A1316-402F-04B7-B8AB-56386E903075}"/>
              </a:ext>
            </a:extLst>
          </p:cNvPr>
          <p:cNvPicPr>
            <a:picLocks noChangeAspect="1"/>
          </p:cNvPicPr>
          <p:nvPr/>
        </p:nvPicPr>
        <p:blipFill>
          <a:blip r:embed="rId6"/>
          <a:stretch>
            <a:fillRect/>
          </a:stretch>
        </p:blipFill>
        <p:spPr>
          <a:xfrm>
            <a:off x="7673645" y="2699118"/>
            <a:ext cx="2514175" cy="1521959"/>
          </a:xfrm>
          <a:prstGeom prst="rect">
            <a:avLst/>
          </a:prstGeom>
        </p:spPr>
      </p:pic>
      <p:pic>
        <p:nvPicPr>
          <p:cNvPr id="17" name="図 16">
            <a:extLst>
              <a:ext uri="{FF2B5EF4-FFF2-40B4-BE49-F238E27FC236}">
                <a16:creationId xmlns:a16="http://schemas.microsoft.com/office/drawing/2014/main" id="{1A88E2EA-E69D-CAEF-C2AC-28DBB056DF79}"/>
              </a:ext>
            </a:extLst>
          </p:cNvPr>
          <p:cNvPicPr>
            <a:picLocks noChangeAspect="1"/>
          </p:cNvPicPr>
          <p:nvPr/>
        </p:nvPicPr>
        <p:blipFill>
          <a:blip r:embed="rId7"/>
          <a:stretch>
            <a:fillRect/>
          </a:stretch>
        </p:blipFill>
        <p:spPr>
          <a:xfrm>
            <a:off x="7673645" y="4503760"/>
            <a:ext cx="2978870" cy="1649171"/>
          </a:xfrm>
          <a:prstGeom prst="rect">
            <a:avLst/>
          </a:prstGeom>
        </p:spPr>
      </p:pic>
    </p:spTree>
    <p:extLst>
      <p:ext uri="{BB962C8B-B14F-4D97-AF65-F5344CB8AC3E}">
        <p14:creationId xmlns:p14="http://schemas.microsoft.com/office/powerpoint/2010/main" val="4257639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E43942-A39B-80D8-0715-F25D40A94B40}"/>
              </a:ext>
            </a:extLst>
          </p:cNvPr>
          <p:cNvSpPr>
            <a:spLocks noGrp="1"/>
          </p:cNvSpPr>
          <p:nvPr>
            <p:ph type="title"/>
          </p:nvPr>
        </p:nvSpPr>
        <p:spPr/>
        <p:txBody>
          <a:bodyPr/>
          <a:lstStyle/>
          <a:p>
            <a:endParaRPr kumimoji="1" lang="ja-JP" altLang="en-US" dirty="0"/>
          </a:p>
        </p:txBody>
      </p:sp>
      <p:pic>
        <p:nvPicPr>
          <p:cNvPr id="4" name="コンテンツ プレースホルダー 3">
            <a:extLst>
              <a:ext uri="{FF2B5EF4-FFF2-40B4-BE49-F238E27FC236}">
                <a16:creationId xmlns:a16="http://schemas.microsoft.com/office/drawing/2014/main" id="{553CED14-EE77-6A56-C395-78B981471FB9}"/>
              </a:ext>
            </a:extLst>
          </p:cNvPr>
          <p:cNvPicPr>
            <a:picLocks noGrp="1" noChangeAspect="1"/>
          </p:cNvPicPr>
          <p:nvPr>
            <p:ph idx="1"/>
          </p:nvPr>
        </p:nvPicPr>
        <p:blipFill>
          <a:blip r:embed="rId2"/>
          <a:stretch>
            <a:fillRect/>
          </a:stretch>
        </p:blipFill>
        <p:spPr>
          <a:xfrm>
            <a:off x="1444173" y="1930400"/>
            <a:ext cx="7062990" cy="3258817"/>
          </a:xfrm>
          <a:prstGeom prst="rect">
            <a:avLst/>
          </a:prstGeom>
        </p:spPr>
      </p:pic>
      <p:sp>
        <p:nvSpPr>
          <p:cNvPr id="5" name="正方形/長方形 4">
            <a:extLst>
              <a:ext uri="{FF2B5EF4-FFF2-40B4-BE49-F238E27FC236}">
                <a16:creationId xmlns:a16="http://schemas.microsoft.com/office/drawing/2014/main" id="{70A0CCBB-0676-9CF4-FC56-B8036632B392}"/>
              </a:ext>
            </a:extLst>
          </p:cNvPr>
          <p:cNvSpPr/>
          <p:nvPr/>
        </p:nvSpPr>
        <p:spPr>
          <a:xfrm>
            <a:off x="1636341" y="2715985"/>
            <a:ext cx="6364659" cy="429551"/>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F1764ADA-5177-B3EA-E571-DB029EF5C2BB}"/>
              </a:ext>
            </a:extLst>
          </p:cNvPr>
          <p:cNvSpPr txBox="1"/>
          <p:nvPr/>
        </p:nvSpPr>
        <p:spPr>
          <a:xfrm>
            <a:off x="3200182" y="5604470"/>
            <a:ext cx="2277074" cy="370332"/>
          </a:xfrm>
          <a:prstGeom prst="rect">
            <a:avLst/>
          </a:prstGeom>
          <a:noFill/>
        </p:spPr>
        <p:txBody>
          <a:bodyPr wrap="square" rtlCol="0">
            <a:spAutoFit/>
          </a:bodyPr>
          <a:lstStyle/>
          <a:p>
            <a:r>
              <a:rPr kumimoji="1" lang="ja-JP" altLang="en-US" dirty="0"/>
              <a:t>これにしてみよう！</a:t>
            </a:r>
          </a:p>
        </p:txBody>
      </p:sp>
    </p:spTree>
    <p:extLst>
      <p:ext uri="{BB962C8B-B14F-4D97-AF65-F5344CB8AC3E}">
        <p14:creationId xmlns:p14="http://schemas.microsoft.com/office/powerpoint/2010/main" val="167984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F26BA9-0B2E-359C-7A23-FAA8EBDD3C07}"/>
              </a:ext>
            </a:extLst>
          </p:cNvPr>
          <p:cNvSpPr>
            <a:spLocks noGrp="1"/>
          </p:cNvSpPr>
          <p:nvPr>
            <p:ph type="title"/>
          </p:nvPr>
        </p:nvSpPr>
        <p:spPr/>
        <p:txBody>
          <a:bodyPr/>
          <a:lstStyle/>
          <a:p>
            <a:endParaRPr kumimoji="1" lang="ja-JP" altLang="en-US"/>
          </a:p>
        </p:txBody>
      </p:sp>
      <p:pic>
        <p:nvPicPr>
          <p:cNvPr id="5" name="コンテンツ プレースホルダー 4" descr="テキスト&#10;&#10;AI 生成コンテンツは誤りを含む可能性があります。">
            <a:extLst>
              <a:ext uri="{FF2B5EF4-FFF2-40B4-BE49-F238E27FC236}">
                <a16:creationId xmlns:a16="http://schemas.microsoft.com/office/drawing/2014/main" id="{4692B745-3414-075A-DF73-E9B1BE0EBEE3}"/>
              </a:ext>
            </a:extLst>
          </p:cNvPr>
          <p:cNvPicPr>
            <a:picLocks noGrp="1" noChangeAspect="1"/>
          </p:cNvPicPr>
          <p:nvPr>
            <p:ph idx="1"/>
          </p:nvPr>
        </p:nvPicPr>
        <p:blipFill>
          <a:blip r:embed="rId2"/>
          <a:stretch>
            <a:fillRect/>
          </a:stretch>
        </p:blipFill>
        <p:spPr>
          <a:xfrm>
            <a:off x="677333" y="530565"/>
            <a:ext cx="8794407" cy="6055292"/>
          </a:xfrm>
          <a:prstGeom prst="rect">
            <a:avLst/>
          </a:prstGeom>
        </p:spPr>
      </p:pic>
    </p:spTree>
    <p:extLst>
      <p:ext uri="{BB962C8B-B14F-4D97-AF65-F5344CB8AC3E}">
        <p14:creationId xmlns:p14="http://schemas.microsoft.com/office/powerpoint/2010/main" val="3192530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71A3E5-1943-6F1B-BC5D-A78443023DE7}"/>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3C9F2904-941D-4A9A-7E00-8EC589240DE2}"/>
              </a:ext>
            </a:extLst>
          </p:cNvPr>
          <p:cNvSpPr>
            <a:spLocks noGrp="1"/>
          </p:cNvSpPr>
          <p:nvPr>
            <p:ph idx="1"/>
          </p:nvPr>
        </p:nvSpPr>
        <p:spPr/>
        <p:txBody>
          <a:bodyPr/>
          <a:lstStyle/>
          <a:p>
            <a:endParaRPr kumimoji="1" lang="ja-JP" altLang="en-US" dirty="0"/>
          </a:p>
        </p:txBody>
      </p:sp>
      <p:pic>
        <p:nvPicPr>
          <p:cNvPr id="5" name="図 4" descr="テキスト&#10;&#10;AI 生成コンテンツは誤りを含む可能性があります。">
            <a:extLst>
              <a:ext uri="{FF2B5EF4-FFF2-40B4-BE49-F238E27FC236}">
                <a16:creationId xmlns:a16="http://schemas.microsoft.com/office/drawing/2014/main" id="{E91E98BA-6B20-D350-A9DC-5AE0B73D00F3}"/>
              </a:ext>
            </a:extLst>
          </p:cNvPr>
          <p:cNvPicPr>
            <a:picLocks noChangeAspect="1"/>
          </p:cNvPicPr>
          <p:nvPr/>
        </p:nvPicPr>
        <p:blipFill>
          <a:blip r:embed="rId2"/>
          <a:stretch>
            <a:fillRect/>
          </a:stretch>
        </p:blipFill>
        <p:spPr>
          <a:xfrm>
            <a:off x="1307182" y="679300"/>
            <a:ext cx="7336971" cy="5499399"/>
          </a:xfrm>
          <a:prstGeom prst="rect">
            <a:avLst/>
          </a:prstGeom>
        </p:spPr>
      </p:pic>
    </p:spTree>
    <p:extLst>
      <p:ext uri="{BB962C8B-B14F-4D97-AF65-F5344CB8AC3E}">
        <p14:creationId xmlns:p14="http://schemas.microsoft.com/office/powerpoint/2010/main" val="3823145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18FBE8-8B85-39E2-770E-F3CEF0015A0D}"/>
              </a:ext>
            </a:extLst>
          </p:cNvPr>
          <p:cNvSpPr>
            <a:spLocks noGrp="1"/>
          </p:cNvSpPr>
          <p:nvPr>
            <p:ph type="title"/>
          </p:nvPr>
        </p:nvSpPr>
        <p:spPr/>
        <p:txBody>
          <a:bodyPr/>
          <a:lstStyle/>
          <a:p>
            <a:endParaRPr kumimoji="1" lang="ja-JP" altLang="en-US"/>
          </a:p>
        </p:txBody>
      </p:sp>
      <p:pic>
        <p:nvPicPr>
          <p:cNvPr id="5" name="コンテンツ プレースホルダー 4" descr="グラフィカル ユーザー インターフェイス, テキスト&#10;&#10;AI 生成コンテンツは誤りを含む可能性があります。">
            <a:extLst>
              <a:ext uri="{FF2B5EF4-FFF2-40B4-BE49-F238E27FC236}">
                <a16:creationId xmlns:a16="http://schemas.microsoft.com/office/drawing/2014/main" id="{F6001640-5048-7B01-185F-E035DE66E0DE}"/>
              </a:ext>
            </a:extLst>
          </p:cNvPr>
          <p:cNvPicPr>
            <a:picLocks noGrp="1" noChangeAspect="1"/>
          </p:cNvPicPr>
          <p:nvPr>
            <p:ph idx="1"/>
          </p:nvPr>
        </p:nvPicPr>
        <p:blipFill>
          <a:blip r:embed="rId2"/>
          <a:stretch>
            <a:fillRect/>
          </a:stretch>
        </p:blipFill>
        <p:spPr>
          <a:xfrm>
            <a:off x="677334" y="1041400"/>
            <a:ext cx="8331419" cy="5032829"/>
          </a:xfrm>
          <a:prstGeom prst="rect">
            <a:avLst/>
          </a:prstGeom>
        </p:spPr>
      </p:pic>
    </p:spTree>
    <p:extLst>
      <p:ext uri="{BB962C8B-B14F-4D97-AF65-F5344CB8AC3E}">
        <p14:creationId xmlns:p14="http://schemas.microsoft.com/office/powerpoint/2010/main" val="1510311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D3C4C9-0214-2C90-E2C3-2692C161188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EDF68F3-45A6-6B7C-9D94-AB95D2734898}"/>
              </a:ext>
            </a:extLst>
          </p:cNvPr>
          <p:cNvSpPr>
            <a:spLocks noGrp="1"/>
          </p:cNvSpPr>
          <p:nvPr>
            <p:ph idx="1"/>
          </p:nvPr>
        </p:nvSpPr>
        <p:spPr>
          <a:xfrm>
            <a:off x="796206" y="3340165"/>
            <a:ext cx="9509082" cy="911795"/>
          </a:xfrm>
        </p:spPr>
        <p:txBody>
          <a:bodyPr>
            <a:normAutofit/>
          </a:bodyPr>
          <a:lstStyle/>
          <a:p>
            <a:r>
              <a:rPr kumimoji="1" lang="ja-JP" altLang="en-US" sz="2800" dirty="0"/>
              <a:t>内容や拡張アイデアまでぜんぶ出してくれる・・・😲</a:t>
            </a:r>
          </a:p>
        </p:txBody>
      </p:sp>
    </p:spTree>
    <p:extLst>
      <p:ext uri="{BB962C8B-B14F-4D97-AF65-F5344CB8AC3E}">
        <p14:creationId xmlns:p14="http://schemas.microsoft.com/office/powerpoint/2010/main" val="3464690444"/>
      </p:ext>
    </p:extLst>
  </p:cSld>
  <p:clrMapOvr>
    <a:masterClrMapping/>
  </p:clrMapOvr>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1111</TotalTime>
  <Words>565</Words>
  <Application>Microsoft Office PowerPoint</Application>
  <PresentationFormat>ワイド画面</PresentationFormat>
  <Paragraphs>61</Paragraphs>
  <Slides>22</Slides>
  <Notes>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22</vt:i4>
      </vt:variant>
    </vt:vector>
  </HeadingPairs>
  <TitlesOfParts>
    <vt:vector size="27" baseType="lpstr">
      <vt:lpstr>游ゴシック</vt:lpstr>
      <vt:lpstr>Arial</vt:lpstr>
      <vt:lpstr>Trebuchet MS</vt:lpstr>
      <vt:lpstr>Wingdings 3</vt:lpstr>
      <vt:lpstr>ファセット</vt:lpstr>
      <vt:lpstr>ゲーム制作</vt:lpstr>
      <vt:lpstr>目次</vt:lpstr>
      <vt:lpstr>取り組み内容と設定目的</vt:lpstr>
      <vt:lpstr>ゲーム紹介1　重力操作ゲーム　</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ゲーム紹介２　円環ウォーズ</vt:lpstr>
      <vt:lpstr>PowerPoint プレゼンテーション</vt:lpstr>
      <vt:lpstr>PowerPoint プレゼンテーション</vt:lpstr>
      <vt:lpstr>ゲーム紹介３</vt:lpstr>
      <vt:lpstr>AI使用の所感</vt:lpstr>
      <vt:lpstr>PowerPoint プレゼンテーション</vt:lpstr>
      <vt:lpstr>PowerPoint プレゼンテーション</vt:lpstr>
      <vt:lpstr>気になったところ</vt:lpstr>
      <vt:lpstr>まとめ</vt:lpstr>
      <vt:lpstr>忘年会にて</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大岐 玲央</dc:creator>
  <cp:lastModifiedBy>yudai kawano</cp:lastModifiedBy>
  <cp:revision>14</cp:revision>
  <dcterms:created xsi:type="dcterms:W3CDTF">2025-12-04T07:24:41Z</dcterms:created>
  <dcterms:modified xsi:type="dcterms:W3CDTF">2026-01-15T05:32:35Z</dcterms:modified>
</cp:coreProperties>
</file>

<file path=docProps/thumbnail.jpeg>
</file>